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7C5F2F-0A3A-4522-AE62-4E63389C5ACE}" type="datetimeFigureOut">
              <a:rPr lang="en-US" smtClean="0"/>
              <a:t>3/10/2015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131181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7C5F2F-0A3A-4522-AE62-4E63389C5ACE}" type="datetimeFigureOut">
              <a:rPr lang="en-US" smtClean="0"/>
              <a:t>3/10/2015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192384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7C5F2F-0A3A-4522-AE62-4E63389C5ACE}" type="datetimeFigureOut">
              <a:rPr lang="en-US" smtClean="0"/>
              <a:t>3/10/2015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128912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7C5F2F-0A3A-4522-AE62-4E63389C5ACE}" type="datetimeFigureOut">
              <a:rPr lang="en-US" smtClean="0"/>
              <a:t>3/10/2015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52179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7C5F2F-0A3A-4522-AE62-4E63389C5ACE}" type="datetimeFigureOut">
              <a:rPr lang="en-US" smtClean="0"/>
              <a:t>3/10/2015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361906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7C5F2F-0A3A-4522-AE62-4E63389C5ACE}" type="datetimeFigureOut">
              <a:rPr lang="en-US" smtClean="0"/>
              <a:t>3/10/2015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142604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7C5F2F-0A3A-4522-AE62-4E63389C5ACE}" type="datetimeFigureOut">
              <a:rPr lang="en-US" smtClean="0"/>
              <a:t>3/10/2015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2577098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7C5F2F-0A3A-4522-AE62-4E63389C5ACE}" type="datetimeFigureOut">
              <a:rPr lang="en-US" smtClean="0"/>
              <a:t>3/10/2015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4064556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7C5F2F-0A3A-4522-AE62-4E63389C5ACE}" type="datetimeFigureOut">
              <a:rPr lang="en-US" smtClean="0"/>
              <a:t>3/10/2015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2399347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7C5F2F-0A3A-4522-AE62-4E63389C5ACE}" type="datetimeFigureOut">
              <a:rPr lang="en-US" smtClean="0"/>
              <a:t>3/10/2015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2333335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7C5F2F-0A3A-4522-AE62-4E63389C5ACE}" type="datetimeFigureOut">
              <a:rPr lang="en-US" smtClean="0"/>
              <a:t>3/10/2015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5962D-7730-495C-9023-3CC38503DBC0}" type="slidenum">
              <a:rPr lang="en-US" smtClean="0"/>
              <a:t>‹#›</a:t>
            </a:fld>
            <a:endParaRPr lang="en-US"/>
          </a:p>
        </p:txBody>
      </p:sp>
    </p:spTree>
    <p:extLst>
      <p:ext uri="{BB962C8B-B14F-4D97-AF65-F5344CB8AC3E}">
        <p14:creationId xmlns:p14="http://schemas.microsoft.com/office/powerpoint/2010/main" val="423420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C5F2F-0A3A-4522-AE62-4E63389C5ACE}" type="datetimeFigureOut">
              <a:rPr lang="en-US" smtClean="0"/>
              <a:t>3/10/2015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5962D-7730-495C-9023-3CC38503DBC0}" type="slidenum">
              <a:rPr lang="en-US" smtClean="0"/>
              <a:t>‹#›</a:t>
            </a:fld>
            <a:endParaRPr lang="en-US"/>
          </a:p>
        </p:txBody>
      </p:sp>
    </p:spTree>
    <p:extLst>
      <p:ext uri="{BB962C8B-B14F-4D97-AF65-F5344CB8AC3E}">
        <p14:creationId xmlns:p14="http://schemas.microsoft.com/office/powerpoint/2010/main" val="2227883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05518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Theory X:</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dirty="0"/>
              <a:t>Under theory X, four assumptions held by managers are:</a:t>
            </a:r>
          </a:p>
          <a:p>
            <a:r>
              <a:rPr lang="en-US" dirty="0" smtClean="0"/>
              <a:t> </a:t>
            </a:r>
            <a:r>
              <a:rPr lang="en-US" dirty="0"/>
              <a:t>Employees inherently dislike work and whenever possible, they will try to dislike work.</a:t>
            </a:r>
          </a:p>
          <a:p>
            <a:r>
              <a:rPr lang="en-US" dirty="0"/>
              <a:t>  They will try to avoid responsibilities.</a:t>
            </a:r>
          </a:p>
          <a:p>
            <a:r>
              <a:rPr lang="en-US" dirty="0"/>
              <a:t>  </a:t>
            </a:r>
            <a:r>
              <a:rPr lang="en-US" dirty="0" smtClean="0"/>
              <a:t>They </a:t>
            </a:r>
            <a:r>
              <a:rPr lang="en-US" dirty="0"/>
              <a:t>will be little ambitious towards work.</a:t>
            </a:r>
          </a:p>
          <a:p>
            <a:r>
              <a:rPr lang="en-US" dirty="0"/>
              <a:t> </a:t>
            </a:r>
            <a:r>
              <a:rPr lang="en-US" dirty="0" smtClean="0"/>
              <a:t> </a:t>
            </a:r>
            <a:r>
              <a:rPr lang="en-US" dirty="0"/>
              <a:t>Since, employees dislike work, they must be controlled and motivated with threats &amp; punishment to achieve goals.</a:t>
            </a:r>
          </a:p>
          <a:p>
            <a:endParaRPr lang="en-US" dirty="0"/>
          </a:p>
        </p:txBody>
      </p:sp>
    </p:spTree>
    <p:extLst>
      <p:ext uri="{BB962C8B-B14F-4D97-AF65-F5344CB8AC3E}">
        <p14:creationId xmlns:p14="http://schemas.microsoft.com/office/powerpoint/2010/main" val="1888685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Theory 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a:t>  Under theory Y, four positive assumptions held by managers are:</a:t>
            </a:r>
          </a:p>
          <a:p>
            <a:r>
              <a:rPr lang="en-US" dirty="0"/>
              <a:t>   Employees view work as natural as rest or play.</a:t>
            </a:r>
          </a:p>
          <a:p>
            <a:r>
              <a:rPr lang="en-US" dirty="0"/>
              <a:t>   Employees observe self-control and self-direction if the goals and objectives are clear.</a:t>
            </a:r>
          </a:p>
          <a:p>
            <a:r>
              <a:rPr lang="en-US" dirty="0"/>
              <a:t> </a:t>
            </a:r>
            <a:r>
              <a:rPr lang="en-US" dirty="0" smtClean="0"/>
              <a:t> </a:t>
            </a:r>
            <a:r>
              <a:rPr lang="en-US" dirty="0"/>
              <a:t>They are ready to learn and responsible.</a:t>
            </a:r>
          </a:p>
          <a:p>
            <a:r>
              <a:rPr lang="en-US" dirty="0"/>
              <a:t>   They express innovativeness in their decision making.</a:t>
            </a:r>
          </a:p>
          <a:p>
            <a:r>
              <a:rPr lang="en-US" dirty="0"/>
              <a:t>  McGregor believes Theory Y more valid than Theory X and recommends the following motivating ideas to maximize employees job performance:</a:t>
            </a:r>
          </a:p>
          <a:p>
            <a:endParaRPr lang="en-US" dirty="0"/>
          </a:p>
        </p:txBody>
      </p:sp>
    </p:spTree>
    <p:extLst>
      <p:ext uri="{BB962C8B-B14F-4D97-AF65-F5344CB8AC3E}">
        <p14:creationId xmlns:p14="http://schemas.microsoft.com/office/powerpoint/2010/main" val="2911872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ERG theory: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  The founder of this theory is Clayton Alderfer (1940-todate, An American Psychologist).</a:t>
            </a:r>
          </a:p>
          <a:p>
            <a:r>
              <a:rPr lang="en-US" dirty="0"/>
              <a:t>  He argued that there are three groups of core needs; existence, relatedness and growth</a:t>
            </a:r>
          </a:p>
        </p:txBody>
      </p:sp>
    </p:spTree>
    <p:extLst>
      <p:ext uri="{BB962C8B-B14F-4D97-AF65-F5344CB8AC3E}">
        <p14:creationId xmlns:p14="http://schemas.microsoft.com/office/powerpoint/2010/main" val="3205173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a:t>
            </a:r>
            <a:r>
              <a:rPr lang="en-US" dirty="0"/>
              <a:t>The existence group is concerned with providing our basic requirements for existence. (They are comparable to Maslow’s physiological and safety needs)</a:t>
            </a:r>
          </a:p>
          <a:p>
            <a:r>
              <a:rPr lang="en-US" dirty="0"/>
              <a:t>  The relatedness group is concerned with maintaining important interpersonal relationships. (Maslow’s social needs and external component of self-esteem)</a:t>
            </a:r>
          </a:p>
          <a:p>
            <a:r>
              <a:rPr lang="en-US" dirty="0" smtClean="0"/>
              <a:t> </a:t>
            </a:r>
            <a:r>
              <a:rPr lang="en-US" dirty="0"/>
              <a:t>The growth group is concerned with personal development. (Maslow’s internal component of self –esteem and self-actualization)</a:t>
            </a:r>
          </a:p>
          <a:p>
            <a:r>
              <a:rPr lang="en-US" dirty="0" smtClean="0"/>
              <a:t> </a:t>
            </a:r>
            <a:r>
              <a:rPr lang="en-US" dirty="0"/>
              <a:t>Besides replacing three needs with five, he discovered that more than one need may be operative at the same time.</a:t>
            </a:r>
          </a:p>
          <a:p>
            <a:r>
              <a:rPr lang="en-US" dirty="0"/>
              <a:t>  It is not necessary to substantially satisfy lower level need before moving on to next level of need.</a:t>
            </a:r>
          </a:p>
          <a:p>
            <a:r>
              <a:rPr lang="en-US" dirty="0" smtClean="0"/>
              <a:t> </a:t>
            </a:r>
            <a:r>
              <a:rPr lang="en-US" dirty="0"/>
              <a:t> And frustration in attempting to satisfy a higher level need can result more inclination to a lower level need.</a:t>
            </a:r>
          </a:p>
          <a:p>
            <a:endParaRPr lang="en-US" dirty="0"/>
          </a:p>
        </p:txBody>
      </p:sp>
    </p:spTree>
    <p:extLst>
      <p:ext uri="{BB962C8B-B14F-4D97-AF65-F5344CB8AC3E}">
        <p14:creationId xmlns:p14="http://schemas.microsoft.com/office/powerpoint/2010/main" val="569666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Motivation in OB</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   Managing a group of people with different personalities is not easy, but if you know what motivates them, you can get more work from them and subsequently increases the productivity of organization.</a:t>
            </a:r>
          </a:p>
          <a:p>
            <a:r>
              <a:rPr lang="en-US" dirty="0"/>
              <a:t>       It is observed that in organizations, money alone is not the only motivator to sustain high level of employee’s efforts.</a:t>
            </a:r>
          </a:p>
          <a:p>
            <a:r>
              <a:rPr lang="en-US" dirty="0"/>
              <a:t>       Other factors may include:</a:t>
            </a:r>
          </a:p>
          <a:p>
            <a:endParaRPr lang="en-US" dirty="0"/>
          </a:p>
        </p:txBody>
      </p:sp>
    </p:spTree>
    <p:extLst>
      <p:ext uri="{BB962C8B-B14F-4D97-AF65-F5344CB8AC3E}">
        <p14:creationId xmlns:p14="http://schemas.microsoft.com/office/powerpoint/2010/main" val="3967856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   Structured/predictable job</a:t>
            </a:r>
          </a:p>
          <a:p>
            <a:r>
              <a:rPr lang="en-US" dirty="0"/>
              <a:t>  Challenging tasks to do</a:t>
            </a:r>
          </a:p>
          <a:p>
            <a:r>
              <a:rPr lang="en-US" dirty="0"/>
              <a:t>   Opportunities of learning</a:t>
            </a:r>
          </a:p>
          <a:p>
            <a:r>
              <a:rPr lang="en-US" dirty="0"/>
              <a:t> </a:t>
            </a:r>
            <a:r>
              <a:rPr lang="en-US" dirty="0" smtClean="0"/>
              <a:t>  </a:t>
            </a:r>
            <a:r>
              <a:rPr lang="en-US" dirty="0"/>
              <a:t>Recognition</a:t>
            </a:r>
          </a:p>
          <a:p>
            <a:r>
              <a:rPr lang="en-US" dirty="0" smtClean="0"/>
              <a:t>   Status</a:t>
            </a:r>
            <a:endParaRPr lang="en-US" dirty="0"/>
          </a:p>
          <a:p>
            <a:r>
              <a:rPr lang="en-US" dirty="0"/>
              <a:t>  Good working environment</a:t>
            </a:r>
          </a:p>
          <a:p>
            <a:endParaRPr lang="en-US" dirty="0"/>
          </a:p>
        </p:txBody>
      </p:sp>
    </p:spTree>
    <p:extLst>
      <p:ext uri="{BB962C8B-B14F-4D97-AF65-F5344CB8AC3E}">
        <p14:creationId xmlns:p14="http://schemas.microsoft.com/office/powerpoint/2010/main" val="3891669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What is motivation?</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        Motivation is the process that accounts for an individual’s</a:t>
            </a:r>
          </a:p>
          <a:p>
            <a:pPr marL="0" indent="0">
              <a:buNone/>
            </a:pPr>
            <a:r>
              <a:rPr lang="en-US" dirty="0"/>
              <a:t>o   Intensity</a:t>
            </a:r>
          </a:p>
          <a:p>
            <a:pPr marL="0" indent="0">
              <a:buNone/>
            </a:pPr>
            <a:r>
              <a:rPr lang="en-US" dirty="0"/>
              <a:t>o   Direction</a:t>
            </a:r>
          </a:p>
          <a:p>
            <a:pPr marL="0" indent="0">
              <a:buNone/>
            </a:pPr>
            <a:r>
              <a:rPr lang="en-US" dirty="0"/>
              <a:t>o   Persistence</a:t>
            </a:r>
          </a:p>
          <a:p>
            <a:pPr marL="0" indent="0">
              <a:buNone/>
            </a:pPr>
            <a:r>
              <a:rPr lang="en-US" dirty="0"/>
              <a:t>       Of efforts towards attaining organizational goals.</a:t>
            </a:r>
          </a:p>
          <a:p>
            <a:r>
              <a:rPr lang="en-US" dirty="0"/>
              <a:t>    Intensity means how hard a person tries to attain these goals and objectives.</a:t>
            </a:r>
          </a:p>
          <a:p>
            <a:r>
              <a:rPr lang="en-US" dirty="0"/>
              <a:t>   However, intensity is unlikely to get any </a:t>
            </a:r>
            <a:r>
              <a:rPr lang="en-US" dirty="0" err="1"/>
              <a:t>favourable</a:t>
            </a:r>
            <a:r>
              <a:rPr lang="en-US" dirty="0"/>
              <a:t> outcome unless efforts are </a:t>
            </a:r>
            <a:r>
              <a:rPr lang="en-US" dirty="0" err="1"/>
              <a:t>channelled</a:t>
            </a:r>
            <a:r>
              <a:rPr lang="en-US" dirty="0"/>
              <a:t> in the right direction that benefits the organization.</a:t>
            </a:r>
          </a:p>
          <a:p>
            <a:r>
              <a:rPr lang="en-US" dirty="0" smtClean="0"/>
              <a:t> </a:t>
            </a:r>
            <a:r>
              <a:rPr lang="en-US" dirty="0"/>
              <a:t>And persistence means for how long a person maintains the rhythm of his efforts.</a:t>
            </a:r>
          </a:p>
          <a:p>
            <a:endParaRPr lang="en-US" dirty="0"/>
          </a:p>
        </p:txBody>
      </p:sp>
    </p:spTree>
    <p:extLst>
      <p:ext uri="{BB962C8B-B14F-4D97-AF65-F5344CB8AC3E}">
        <p14:creationId xmlns:p14="http://schemas.microsoft.com/office/powerpoint/2010/main" val="346027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Misconception:</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a:t>
            </a:r>
            <a:r>
              <a:rPr lang="en-US" dirty="0"/>
              <a:t>This is a misconception that motivation is an individual attribute, some people have it and some people don’t have it.</a:t>
            </a:r>
          </a:p>
          <a:p>
            <a:r>
              <a:rPr lang="en-US" dirty="0" smtClean="0"/>
              <a:t> </a:t>
            </a:r>
            <a:r>
              <a:rPr lang="en-US" dirty="0"/>
              <a:t>As a result, inexperienced managers often label employees who lack in motivation as lazy and incompetent. </a:t>
            </a:r>
          </a:p>
          <a:p>
            <a:r>
              <a:rPr lang="en-US" dirty="0" smtClean="0"/>
              <a:t> </a:t>
            </a:r>
            <a:r>
              <a:rPr lang="en-US" dirty="0"/>
              <a:t>Right concept is that motivation is the result of an interaction between individual and a situation.</a:t>
            </a:r>
          </a:p>
          <a:p>
            <a:r>
              <a:rPr lang="en-US" dirty="0" smtClean="0"/>
              <a:t> </a:t>
            </a:r>
            <a:r>
              <a:rPr lang="en-US" dirty="0"/>
              <a:t>That is why motivation level of same individual can be different in different situations and also different individuals have different motivation levels in same situation. (reading an interesting and un-interesting book, attending classes of different subjects) </a:t>
            </a:r>
          </a:p>
          <a:p>
            <a:endParaRPr lang="en-US" dirty="0"/>
          </a:p>
        </p:txBody>
      </p:sp>
    </p:spTree>
    <p:extLst>
      <p:ext uri="{BB962C8B-B14F-4D97-AF65-F5344CB8AC3E}">
        <p14:creationId xmlns:p14="http://schemas.microsoft.com/office/powerpoint/2010/main" val="190582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Basic Motivation Theories: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 </a:t>
            </a:r>
            <a:r>
              <a:rPr lang="en-US" dirty="0"/>
              <a:t>Following theories are widely discussed in literature as one of the best in terms of explaining employee motivation.</a:t>
            </a:r>
          </a:p>
          <a:p>
            <a:r>
              <a:rPr lang="en-US" dirty="0" smtClean="0"/>
              <a:t>Thus</a:t>
            </a:r>
            <a:r>
              <a:rPr lang="en-US" dirty="0"/>
              <a:t>, it is important to understand these motivational theories for motivating employees in organizations.</a:t>
            </a:r>
          </a:p>
          <a:p>
            <a:endParaRPr lang="en-US" dirty="0"/>
          </a:p>
        </p:txBody>
      </p:sp>
    </p:spTree>
    <p:extLst>
      <p:ext uri="{BB962C8B-B14F-4D97-AF65-F5344CB8AC3E}">
        <p14:creationId xmlns:p14="http://schemas.microsoft.com/office/powerpoint/2010/main" val="3501369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Maslow’s Need Theory: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     It is also called Abraham Maslow’s (1908-1970, American Psychologist) hierarchy of needs.</a:t>
            </a:r>
          </a:p>
          <a:p>
            <a:r>
              <a:rPr lang="en-US" dirty="0"/>
              <a:t> </a:t>
            </a:r>
            <a:r>
              <a:rPr lang="en-US" dirty="0" smtClean="0"/>
              <a:t>  He </a:t>
            </a:r>
            <a:r>
              <a:rPr lang="en-US" dirty="0"/>
              <a:t>researched that in every human being, there exists five levels of needs, which can become a source of motivation for him one after another</a:t>
            </a:r>
          </a:p>
        </p:txBody>
      </p:sp>
    </p:spTree>
    <p:extLst>
      <p:ext uri="{BB962C8B-B14F-4D97-AF65-F5344CB8AC3E}">
        <p14:creationId xmlns:p14="http://schemas.microsoft.com/office/powerpoint/2010/main" val="90287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47500" lnSpcReduction="20000"/>
          </a:bodyPr>
          <a:lstStyle/>
          <a:p>
            <a:r>
              <a:rPr lang="en-US" sz="3400" b="1" u="sng" dirty="0"/>
              <a:t>Physiological </a:t>
            </a:r>
            <a:r>
              <a:rPr lang="en-US" sz="3400" b="1" u="sng" dirty="0" err="1" smtClean="0"/>
              <a:t>needs:</a:t>
            </a:r>
            <a:r>
              <a:rPr lang="en-US" sz="3400" b="1" dirty="0" err="1" smtClean="0"/>
              <a:t>They</a:t>
            </a:r>
            <a:r>
              <a:rPr lang="en-US" sz="3400" b="1" dirty="0" smtClean="0"/>
              <a:t> </a:t>
            </a:r>
            <a:r>
              <a:rPr lang="en-US" dirty="0" smtClean="0"/>
              <a:t>include hunger, thirst and shelter.</a:t>
            </a:r>
          </a:p>
          <a:p>
            <a:endParaRPr lang="en-US" dirty="0" smtClean="0"/>
          </a:p>
          <a:p>
            <a:r>
              <a:rPr lang="en-US" sz="3400" b="1" u="sng" dirty="0" smtClean="0"/>
              <a:t>Safety </a:t>
            </a:r>
            <a:r>
              <a:rPr lang="en-US" sz="3400" b="1" u="sng" dirty="0"/>
              <a:t>needs</a:t>
            </a:r>
            <a:r>
              <a:rPr lang="en-US" sz="3400" b="1" u="sng" dirty="0" smtClean="0"/>
              <a:t>:</a:t>
            </a:r>
            <a:r>
              <a:rPr lang="en-US" sz="3400" b="1" dirty="0"/>
              <a:t> </a:t>
            </a:r>
            <a:r>
              <a:rPr lang="en-US" dirty="0"/>
              <a:t>    They include security and protection from physical and emotional harm</a:t>
            </a:r>
            <a:r>
              <a:rPr lang="en-US" dirty="0" smtClean="0"/>
              <a:t>.</a:t>
            </a:r>
          </a:p>
          <a:p>
            <a:endParaRPr lang="en-US" dirty="0"/>
          </a:p>
          <a:p>
            <a:r>
              <a:rPr lang="en-US" sz="3400" u="sng" dirty="0"/>
              <a:t>Social needs</a:t>
            </a:r>
            <a:r>
              <a:rPr lang="en-US" sz="3400" u="sng" dirty="0" smtClean="0"/>
              <a:t>:</a:t>
            </a:r>
            <a:r>
              <a:rPr lang="en-US" sz="3400" dirty="0" smtClean="0"/>
              <a:t> </a:t>
            </a:r>
            <a:r>
              <a:rPr lang="en-US" dirty="0"/>
              <a:t>They include affection, acceptance, friendships and relationships</a:t>
            </a:r>
            <a:r>
              <a:rPr lang="en-US" dirty="0" smtClean="0"/>
              <a:t>.</a:t>
            </a:r>
          </a:p>
          <a:p>
            <a:endParaRPr lang="en-US" dirty="0"/>
          </a:p>
          <a:p>
            <a:r>
              <a:rPr lang="en-US" sz="3400" b="1" u="sng" dirty="0"/>
              <a:t>Esteem</a:t>
            </a:r>
            <a:r>
              <a:rPr lang="en-US" sz="3400" b="1" u="sng" dirty="0" smtClean="0"/>
              <a:t>:</a:t>
            </a:r>
            <a:r>
              <a:rPr lang="en-US" sz="3400" b="1" dirty="0"/>
              <a:t> </a:t>
            </a:r>
            <a:r>
              <a:rPr lang="en-US" dirty="0"/>
              <a:t>       They include internal esteem factors: like self-respect, achievement and external esteem factors like status and recognition</a:t>
            </a:r>
            <a:r>
              <a:rPr lang="en-US" dirty="0" smtClean="0"/>
              <a:t>.</a:t>
            </a:r>
          </a:p>
          <a:p>
            <a:endParaRPr lang="en-US" dirty="0"/>
          </a:p>
          <a:p>
            <a:endParaRPr lang="en-US" dirty="0"/>
          </a:p>
          <a:p>
            <a:r>
              <a:rPr lang="en-US" sz="3400" b="1" u="sng" dirty="0"/>
              <a:t>Self-actualization:</a:t>
            </a:r>
            <a:endParaRPr lang="en-US" sz="3400" b="1" dirty="0"/>
          </a:p>
          <a:p>
            <a:pPr marL="0" indent="0">
              <a:buNone/>
            </a:pPr>
            <a:r>
              <a:rPr lang="en-US" dirty="0"/>
              <a:t>      It includes achieving one’s potential, </a:t>
            </a:r>
            <a:r>
              <a:rPr lang="en-US" dirty="0" err="1"/>
              <a:t>self-fulfilment</a:t>
            </a:r>
            <a:r>
              <a:rPr lang="en-US" dirty="0"/>
              <a:t>; it means to become what one is capable of becoming.</a:t>
            </a:r>
          </a:p>
          <a:p>
            <a:r>
              <a:rPr lang="en-US" dirty="0"/>
              <a:t>    If you want to motivate someone, you need to understand his current level of hierarchy and focus on satisfying his needs at or above that level.</a:t>
            </a:r>
          </a:p>
          <a:p>
            <a:r>
              <a:rPr lang="en-US" dirty="0"/>
              <a:t>   Physiological and safety needs are described a lower order needs and satisfied externally.</a:t>
            </a:r>
          </a:p>
          <a:p>
            <a:r>
              <a:rPr lang="en-US" dirty="0" smtClean="0"/>
              <a:t> </a:t>
            </a:r>
            <a:r>
              <a:rPr lang="en-US" dirty="0"/>
              <a:t>Social, Esteem and self-actualization are higher order needs and satisfied internally within the person.</a:t>
            </a:r>
          </a:p>
          <a:p>
            <a:endParaRPr lang="en-US" dirty="0"/>
          </a:p>
        </p:txBody>
      </p:sp>
    </p:spTree>
    <p:extLst>
      <p:ext uri="{BB962C8B-B14F-4D97-AF65-F5344CB8AC3E}">
        <p14:creationId xmlns:p14="http://schemas.microsoft.com/office/powerpoint/2010/main" val="3299256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Theory X and Theory Y:</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Douglas McGregor (1906-1964, American Professor at MIT, did his BE in Mechanical in 1932 and completed his PhD from Harvard in 1955) proposed that dealing of managers with its people depends upon manager’s view about nature of human beings.</a:t>
            </a:r>
          </a:p>
          <a:p>
            <a:r>
              <a:rPr lang="en-US" dirty="0" smtClean="0"/>
              <a:t> </a:t>
            </a:r>
            <a:r>
              <a:rPr lang="en-US" dirty="0"/>
              <a:t>His views are generally based upon two types of assumptions called theory X and theory Y.</a:t>
            </a:r>
          </a:p>
          <a:p>
            <a:endParaRPr lang="en-US" dirty="0"/>
          </a:p>
        </p:txBody>
      </p:sp>
    </p:spTree>
    <p:extLst>
      <p:ext uri="{BB962C8B-B14F-4D97-AF65-F5344CB8AC3E}">
        <p14:creationId xmlns:p14="http://schemas.microsoft.com/office/powerpoint/2010/main" val="2364488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299</Words>
  <Application>Microsoft Office PowerPoint</Application>
  <PresentationFormat>On-screen Show (4:3)</PresentationFormat>
  <Paragraphs>71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Motivation in OB </vt:lpstr>
      <vt:lpstr>Continued……………</vt:lpstr>
      <vt:lpstr>What is motivation? </vt:lpstr>
      <vt:lpstr>Misconception: </vt:lpstr>
      <vt:lpstr>Basic Motivation Theories: </vt:lpstr>
      <vt:lpstr>Maslow’s Need Theory: </vt:lpstr>
      <vt:lpstr>PowerPoint Presentation</vt:lpstr>
      <vt:lpstr>Theory X and Theory Y: </vt:lpstr>
      <vt:lpstr>Theory X: </vt:lpstr>
      <vt:lpstr>Theory Y: </vt:lpstr>
      <vt:lpstr>ERG theory: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engr rizwan</dc:creator>
  <cp:lastModifiedBy>engr rizwan</cp:lastModifiedBy>
  <cp:revision>5</cp:revision>
  <dcterms:created xsi:type="dcterms:W3CDTF">2015-03-09T10:24:56Z</dcterms:created>
  <dcterms:modified xsi:type="dcterms:W3CDTF">2015-03-10T07:51:35Z</dcterms:modified>
</cp:coreProperties>
</file>